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134804830" r:id="rId3"/>
    <p:sldId id="2134804831" r:id="rId4"/>
    <p:sldId id="2134804832" r:id="rId5"/>
    <p:sldId id="2134804836" r:id="rId6"/>
    <p:sldId id="2134804833" r:id="rId7"/>
    <p:sldId id="213480483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FD108-B6EF-4E2F-979F-7D38E9F28965}" v="23" dt="2023-09-07T12:51:52.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 Williams" userId="c682309b-038a-4163-9595-c4fa5d8cddc9" providerId="ADAL" clId="{361FD108-B6EF-4E2F-979F-7D38E9F28965}"/>
    <pc:docChg chg="undo custSel addSld delSld modSld">
      <pc:chgData name="Jac Williams" userId="c682309b-038a-4163-9595-c4fa5d8cddc9" providerId="ADAL" clId="{361FD108-B6EF-4E2F-979F-7D38E9F28965}" dt="2023-09-07T13:12:07.724" v="6333" actId="313"/>
      <pc:docMkLst>
        <pc:docMk/>
      </pc:docMkLst>
      <pc:sldChg chg="addSp modSp mod">
        <pc:chgData name="Jac Williams" userId="c682309b-038a-4163-9595-c4fa5d8cddc9" providerId="ADAL" clId="{361FD108-B6EF-4E2F-979F-7D38E9F28965}" dt="2023-09-07T12:56:49.319" v="5555" actId="255"/>
        <pc:sldMkLst>
          <pc:docMk/>
          <pc:sldMk cId="506247080" sldId="2134804830"/>
        </pc:sldMkLst>
        <pc:spChg chg="mod">
          <ac:chgData name="Jac Williams" userId="c682309b-038a-4163-9595-c4fa5d8cddc9" providerId="ADAL" clId="{361FD108-B6EF-4E2F-979F-7D38E9F28965}" dt="2023-09-07T12:56:49.319" v="5555" actId="255"/>
          <ac:spMkLst>
            <pc:docMk/>
            <pc:sldMk cId="506247080" sldId="2134804830"/>
            <ac:spMk id="14" creationId="{ACFD5574-D509-0689-B8BF-B8633CB855A5}"/>
          </ac:spMkLst>
        </pc:spChg>
        <pc:picChg chg="add mod">
          <ac:chgData name="Jac Williams" userId="c682309b-038a-4163-9595-c4fa5d8cddc9" providerId="ADAL" clId="{361FD108-B6EF-4E2F-979F-7D38E9F28965}" dt="2023-09-07T12:51:52.060" v="4593"/>
          <ac:picMkLst>
            <pc:docMk/>
            <pc:sldMk cId="506247080" sldId="2134804830"/>
            <ac:picMk id="2" creationId="{2DA79BD2-CECF-99B8-A795-C5E5664032CB}"/>
          </ac:picMkLst>
        </pc:picChg>
      </pc:sldChg>
      <pc:sldChg chg="addSp delSp modSp add mod">
        <pc:chgData name="Jac Williams" userId="c682309b-038a-4163-9595-c4fa5d8cddc9" providerId="ADAL" clId="{361FD108-B6EF-4E2F-979F-7D38E9F28965}" dt="2023-09-07T12:08:41.073" v="1281" actId="1076"/>
        <pc:sldMkLst>
          <pc:docMk/>
          <pc:sldMk cId="937051403" sldId="2134804831"/>
        </pc:sldMkLst>
        <pc:spChg chg="mod">
          <ac:chgData name="Jac Williams" userId="c682309b-038a-4163-9595-c4fa5d8cddc9" providerId="ADAL" clId="{361FD108-B6EF-4E2F-979F-7D38E9F28965}" dt="2023-09-06T12:27:27.843" v="12" actId="20577"/>
          <ac:spMkLst>
            <pc:docMk/>
            <pc:sldMk cId="937051403" sldId="2134804831"/>
            <ac:spMk id="5" creationId="{FAEFDB18-0228-68C7-601B-5D260324C65B}"/>
          </ac:spMkLst>
        </pc:spChg>
        <pc:spChg chg="mod">
          <ac:chgData name="Jac Williams" userId="c682309b-038a-4163-9595-c4fa5d8cddc9" providerId="ADAL" clId="{361FD108-B6EF-4E2F-979F-7D38E9F28965}" dt="2023-09-07T12:08:41.073" v="1281" actId="1076"/>
          <ac:spMkLst>
            <pc:docMk/>
            <pc:sldMk cId="937051403" sldId="2134804831"/>
            <ac:spMk id="14" creationId="{ACFD5574-D509-0689-B8BF-B8633CB855A5}"/>
          </ac:spMkLst>
        </pc:spChg>
        <pc:picChg chg="add mod">
          <ac:chgData name="Jac Williams" userId="c682309b-038a-4163-9595-c4fa5d8cddc9" providerId="ADAL" clId="{361FD108-B6EF-4E2F-979F-7D38E9F28965}" dt="2023-09-07T11:58:56.934" v="983" actId="1076"/>
          <ac:picMkLst>
            <pc:docMk/>
            <pc:sldMk cId="937051403" sldId="2134804831"/>
            <ac:picMk id="4" creationId="{FEC33BA0-DC58-B53D-1670-D67DF4C1C320}"/>
          </ac:picMkLst>
        </pc:picChg>
        <pc:picChg chg="add del mod">
          <ac:chgData name="Jac Williams" userId="c682309b-038a-4163-9595-c4fa5d8cddc9" providerId="ADAL" clId="{361FD108-B6EF-4E2F-979F-7D38E9F28965}" dt="2023-09-07T11:55:04.555" v="511" actId="478"/>
          <ac:picMkLst>
            <pc:docMk/>
            <pc:sldMk cId="937051403" sldId="2134804831"/>
            <ac:picMk id="7" creationId="{AD0D5A2E-7550-EE03-52C6-59C68CC429A5}"/>
          </ac:picMkLst>
        </pc:picChg>
        <pc:picChg chg="add mod">
          <ac:chgData name="Jac Williams" userId="c682309b-038a-4163-9595-c4fa5d8cddc9" providerId="ADAL" clId="{361FD108-B6EF-4E2F-979F-7D38E9F28965}" dt="2023-09-07T11:59:15.935" v="987"/>
          <ac:picMkLst>
            <pc:docMk/>
            <pc:sldMk cId="937051403" sldId="2134804831"/>
            <ac:picMk id="10" creationId="{0CE32955-073A-7946-B7CE-75AA44C4D65B}"/>
          </ac:picMkLst>
        </pc:picChg>
      </pc:sldChg>
      <pc:sldChg chg="addSp delSp modSp add mod">
        <pc:chgData name="Jac Williams" userId="c682309b-038a-4163-9595-c4fa5d8cddc9" providerId="ADAL" clId="{361FD108-B6EF-4E2F-979F-7D38E9F28965}" dt="2023-09-07T13:12:07.724" v="6333" actId="313"/>
        <pc:sldMkLst>
          <pc:docMk/>
          <pc:sldMk cId="458259160" sldId="2134804832"/>
        </pc:sldMkLst>
        <pc:spChg chg="mod">
          <ac:chgData name="Jac Williams" userId="c682309b-038a-4163-9595-c4fa5d8cddc9" providerId="ADAL" clId="{361FD108-B6EF-4E2F-979F-7D38E9F28965}" dt="2023-09-06T12:32:44.043" v="29" actId="20577"/>
          <ac:spMkLst>
            <pc:docMk/>
            <pc:sldMk cId="458259160" sldId="2134804832"/>
            <ac:spMk id="5" creationId="{FAEFDB18-0228-68C7-601B-5D260324C65B}"/>
          </ac:spMkLst>
        </pc:spChg>
        <pc:spChg chg="del">
          <ac:chgData name="Jac Williams" userId="c682309b-038a-4163-9595-c4fa5d8cddc9" providerId="ADAL" clId="{361FD108-B6EF-4E2F-979F-7D38E9F28965}" dt="2023-09-07T12:08:48.301" v="1282" actId="478"/>
          <ac:spMkLst>
            <pc:docMk/>
            <pc:sldMk cId="458259160" sldId="2134804832"/>
            <ac:spMk id="14" creationId="{ACFD5574-D509-0689-B8BF-B8633CB855A5}"/>
          </ac:spMkLst>
        </pc:spChg>
        <pc:spChg chg="add mod">
          <ac:chgData name="Jac Williams" userId="c682309b-038a-4163-9595-c4fa5d8cddc9" providerId="ADAL" clId="{361FD108-B6EF-4E2F-979F-7D38E9F28965}" dt="2023-09-07T12:26:58.709" v="2357" actId="1076"/>
          <ac:spMkLst>
            <pc:docMk/>
            <pc:sldMk cId="458259160" sldId="2134804832"/>
            <ac:spMk id="17" creationId="{799F3E2D-07D5-D893-931C-F4F1317ABA6C}"/>
          </ac:spMkLst>
        </pc:spChg>
        <pc:spChg chg="add mod">
          <ac:chgData name="Jac Williams" userId="c682309b-038a-4163-9595-c4fa5d8cddc9" providerId="ADAL" clId="{361FD108-B6EF-4E2F-979F-7D38E9F28965}" dt="2023-09-07T13:12:07.724" v="6333" actId="313"/>
          <ac:spMkLst>
            <pc:docMk/>
            <pc:sldMk cId="458259160" sldId="2134804832"/>
            <ac:spMk id="20" creationId="{AE810AA1-3D40-7E8B-FE14-81597A01907C}"/>
          </ac:spMkLst>
        </pc:spChg>
        <pc:picChg chg="add mod">
          <ac:chgData name="Jac Williams" userId="c682309b-038a-4163-9595-c4fa5d8cddc9" providerId="ADAL" clId="{361FD108-B6EF-4E2F-979F-7D38E9F28965}" dt="2023-09-07T12:27:11.068" v="2361" actId="1076"/>
          <ac:picMkLst>
            <pc:docMk/>
            <pc:sldMk cId="458259160" sldId="2134804832"/>
            <ac:picMk id="4" creationId="{19A8761D-DD92-7E3E-8B5A-AA6C4BFA2776}"/>
          </ac:picMkLst>
        </pc:picChg>
        <pc:picChg chg="add mod">
          <ac:chgData name="Jac Williams" userId="c682309b-038a-4163-9595-c4fa5d8cddc9" providerId="ADAL" clId="{361FD108-B6EF-4E2F-979F-7D38E9F28965}" dt="2023-09-07T12:27:06.566" v="2359" actId="14100"/>
          <ac:picMkLst>
            <pc:docMk/>
            <pc:sldMk cId="458259160" sldId="2134804832"/>
            <ac:picMk id="7" creationId="{1604D133-FF2C-3802-9CA0-C3D48880867F}"/>
          </ac:picMkLst>
        </pc:picChg>
        <pc:picChg chg="add del mod">
          <ac:chgData name="Jac Williams" userId="c682309b-038a-4163-9595-c4fa5d8cddc9" providerId="ADAL" clId="{361FD108-B6EF-4E2F-979F-7D38E9F28965}" dt="2023-09-07T11:29:53.126" v="120" actId="21"/>
          <ac:picMkLst>
            <pc:docMk/>
            <pc:sldMk cId="458259160" sldId="2134804832"/>
            <ac:picMk id="10" creationId="{B9DEFCFB-0739-C892-8D76-D454362304A2}"/>
          </ac:picMkLst>
        </pc:picChg>
        <pc:picChg chg="add del mod">
          <ac:chgData name="Jac Williams" userId="c682309b-038a-4163-9595-c4fa5d8cddc9" providerId="ADAL" clId="{361FD108-B6EF-4E2F-979F-7D38E9F28965}" dt="2023-09-07T11:29:53.126" v="120" actId="21"/>
          <ac:picMkLst>
            <pc:docMk/>
            <pc:sldMk cId="458259160" sldId="2134804832"/>
            <ac:picMk id="16" creationId="{001F3A4C-FFFA-66A8-006F-B6BF8A59D674}"/>
          </ac:picMkLst>
        </pc:picChg>
        <pc:picChg chg="add mod">
          <ac:chgData name="Jac Williams" userId="c682309b-038a-4163-9595-c4fa5d8cddc9" providerId="ADAL" clId="{361FD108-B6EF-4E2F-979F-7D38E9F28965}" dt="2023-09-07T12:21:15.142" v="1704" actId="1076"/>
          <ac:picMkLst>
            <pc:docMk/>
            <pc:sldMk cId="458259160" sldId="2134804832"/>
            <ac:picMk id="19" creationId="{70B49FE9-61B6-A077-095F-52AA3B5A908D}"/>
          </ac:picMkLst>
        </pc:picChg>
      </pc:sldChg>
      <pc:sldChg chg="addSp delSp modSp add mod">
        <pc:chgData name="Jac Williams" userId="c682309b-038a-4163-9595-c4fa5d8cddc9" providerId="ADAL" clId="{361FD108-B6EF-4E2F-979F-7D38E9F28965}" dt="2023-09-07T12:46:39.043" v="4495" actId="20577"/>
        <pc:sldMkLst>
          <pc:docMk/>
          <pc:sldMk cId="1902067640" sldId="2134804833"/>
        </pc:sldMkLst>
        <pc:spChg chg="mod">
          <ac:chgData name="Jac Williams" userId="c682309b-038a-4163-9595-c4fa5d8cddc9" providerId="ADAL" clId="{361FD108-B6EF-4E2F-979F-7D38E9F28965}" dt="2023-09-06T12:32:51.701" v="47" actId="20577"/>
          <ac:spMkLst>
            <pc:docMk/>
            <pc:sldMk cId="1902067640" sldId="2134804833"/>
            <ac:spMk id="5" creationId="{FAEFDB18-0228-68C7-601B-5D260324C65B}"/>
          </ac:spMkLst>
        </pc:spChg>
        <pc:spChg chg="add mod">
          <ac:chgData name="Jac Williams" userId="c682309b-038a-4163-9595-c4fa5d8cddc9" providerId="ADAL" clId="{361FD108-B6EF-4E2F-979F-7D38E9F28965}" dt="2023-09-07T12:46:39.043" v="4495" actId="20577"/>
          <ac:spMkLst>
            <pc:docMk/>
            <pc:sldMk cId="1902067640" sldId="2134804833"/>
            <ac:spMk id="8" creationId="{AE767699-2D74-6014-9BC7-02EA5046A2D9}"/>
          </ac:spMkLst>
        </pc:spChg>
        <pc:spChg chg="del">
          <ac:chgData name="Jac Williams" userId="c682309b-038a-4163-9595-c4fa5d8cddc9" providerId="ADAL" clId="{361FD108-B6EF-4E2F-979F-7D38E9F28965}" dt="2023-09-07T12:41:33.950" v="3443" actId="478"/>
          <ac:spMkLst>
            <pc:docMk/>
            <pc:sldMk cId="1902067640" sldId="2134804833"/>
            <ac:spMk id="14" creationId="{ACFD5574-D509-0689-B8BF-B8633CB855A5}"/>
          </ac:spMkLst>
        </pc:spChg>
        <pc:picChg chg="add mod">
          <ac:chgData name="Jac Williams" userId="c682309b-038a-4163-9595-c4fa5d8cddc9" providerId="ADAL" clId="{361FD108-B6EF-4E2F-979F-7D38E9F28965}" dt="2023-09-07T12:44:56.116" v="4093" actId="1076"/>
          <ac:picMkLst>
            <pc:docMk/>
            <pc:sldMk cId="1902067640" sldId="2134804833"/>
            <ac:picMk id="4" creationId="{F37EFE55-4EBD-ADAD-15B2-AFC3F06A395A}"/>
          </ac:picMkLst>
        </pc:picChg>
        <pc:picChg chg="add mod">
          <ac:chgData name="Jac Williams" userId="c682309b-038a-4163-9595-c4fa5d8cddc9" providerId="ADAL" clId="{361FD108-B6EF-4E2F-979F-7D38E9F28965}" dt="2023-09-07T12:44:54.288" v="4092" actId="1076"/>
          <ac:picMkLst>
            <pc:docMk/>
            <pc:sldMk cId="1902067640" sldId="2134804833"/>
            <ac:picMk id="7" creationId="{42004651-E87B-3C53-A0B9-C24B423D83D3}"/>
          </ac:picMkLst>
        </pc:picChg>
      </pc:sldChg>
      <pc:sldChg chg="addSp delSp modSp add mod">
        <pc:chgData name="Jac Williams" userId="c682309b-038a-4163-9595-c4fa5d8cddc9" providerId="ADAL" clId="{361FD108-B6EF-4E2F-979F-7D38E9F28965}" dt="2023-09-07T13:11:54.776" v="6332" actId="20577"/>
        <pc:sldMkLst>
          <pc:docMk/>
          <pc:sldMk cId="1556405637" sldId="2134804834"/>
        </pc:sldMkLst>
        <pc:spChg chg="add mod">
          <ac:chgData name="Jac Williams" userId="c682309b-038a-4163-9595-c4fa5d8cddc9" providerId="ADAL" clId="{361FD108-B6EF-4E2F-979F-7D38E9F28965}" dt="2023-09-07T13:11:54.776" v="6332" actId="20577"/>
          <ac:spMkLst>
            <pc:docMk/>
            <pc:sldMk cId="1556405637" sldId="2134804834"/>
            <ac:spMk id="2" creationId="{9CDCB51E-A795-68F5-F10B-84A7755CB43C}"/>
          </ac:spMkLst>
        </pc:spChg>
        <pc:spChg chg="mod">
          <ac:chgData name="Jac Williams" userId="c682309b-038a-4163-9595-c4fa5d8cddc9" providerId="ADAL" clId="{361FD108-B6EF-4E2F-979F-7D38E9F28965}" dt="2023-09-06T12:33:04" v="73" actId="20577"/>
          <ac:spMkLst>
            <pc:docMk/>
            <pc:sldMk cId="1556405637" sldId="2134804834"/>
            <ac:spMk id="5" creationId="{FAEFDB18-0228-68C7-601B-5D260324C65B}"/>
          </ac:spMkLst>
        </pc:spChg>
        <pc:spChg chg="del">
          <ac:chgData name="Jac Williams" userId="c682309b-038a-4163-9595-c4fa5d8cddc9" providerId="ADAL" clId="{361FD108-B6EF-4E2F-979F-7D38E9F28965}" dt="2023-09-07T12:46:50.168" v="4496" actId="478"/>
          <ac:spMkLst>
            <pc:docMk/>
            <pc:sldMk cId="1556405637" sldId="2134804834"/>
            <ac:spMk id="14" creationId="{ACFD5574-D509-0689-B8BF-B8633CB855A5}"/>
          </ac:spMkLst>
        </pc:spChg>
        <pc:picChg chg="add del">
          <ac:chgData name="Jac Williams" userId="c682309b-038a-4163-9595-c4fa5d8cddc9" providerId="ADAL" clId="{361FD108-B6EF-4E2F-979F-7D38E9F28965}" dt="2023-09-07T12:47:42.668" v="4499" actId="478"/>
          <ac:picMkLst>
            <pc:docMk/>
            <pc:sldMk cId="1556405637" sldId="2134804834"/>
            <ac:picMk id="1026" creationId="{79CC26DC-EB92-91C2-BC11-DCBA1496E1E3}"/>
          </ac:picMkLst>
        </pc:picChg>
        <pc:picChg chg="add mod">
          <ac:chgData name="Jac Williams" userId="c682309b-038a-4163-9595-c4fa5d8cddc9" providerId="ADAL" clId="{361FD108-B6EF-4E2F-979F-7D38E9F28965}" dt="2023-09-07T12:48:04.520" v="4502" actId="1076"/>
          <ac:picMkLst>
            <pc:docMk/>
            <pc:sldMk cId="1556405637" sldId="2134804834"/>
            <ac:picMk id="1028" creationId="{8C14B5F7-056C-7E94-1A8D-034CE52E376F}"/>
          </ac:picMkLst>
        </pc:picChg>
      </pc:sldChg>
      <pc:sldChg chg="modSp add del mod">
        <pc:chgData name="Jac Williams" userId="c682309b-038a-4163-9595-c4fa5d8cddc9" providerId="ADAL" clId="{361FD108-B6EF-4E2F-979F-7D38E9F28965}" dt="2023-09-07T12:56:59.282" v="5556" actId="47"/>
        <pc:sldMkLst>
          <pc:docMk/>
          <pc:sldMk cId="1592393727" sldId="2134804835"/>
        </pc:sldMkLst>
        <pc:spChg chg="mod">
          <ac:chgData name="Jac Williams" userId="c682309b-038a-4163-9595-c4fa5d8cddc9" providerId="ADAL" clId="{361FD108-B6EF-4E2F-979F-7D38E9F28965}" dt="2023-09-06T12:33:20.225" v="86" actId="13926"/>
          <ac:spMkLst>
            <pc:docMk/>
            <pc:sldMk cId="1592393727" sldId="2134804835"/>
            <ac:spMk id="10" creationId="{2650AB53-102B-0C47-A901-ED77C84D3044}"/>
          </ac:spMkLst>
        </pc:spChg>
      </pc:sldChg>
      <pc:sldChg chg="addSp delSp modSp add mod">
        <pc:chgData name="Jac Williams" userId="c682309b-038a-4163-9595-c4fa5d8cddc9" providerId="ADAL" clId="{361FD108-B6EF-4E2F-979F-7D38E9F28965}" dt="2023-09-07T12:41:26.512" v="3442" actId="1035"/>
        <pc:sldMkLst>
          <pc:docMk/>
          <pc:sldMk cId="2511595851" sldId="2134804836"/>
        </pc:sldMkLst>
        <pc:spChg chg="add mod">
          <ac:chgData name="Jac Williams" userId="c682309b-038a-4163-9595-c4fa5d8cddc9" providerId="ADAL" clId="{361FD108-B6EF-4E2F-979F-7D38E9F28965}" dt="2023-09-07T12:40:31.918" v="3411" actId="14100"/>
          <ac:spMkLst>
            <pc:docMk/>
            <pc:sldMk cId="2511595851" sldId="2134804836"/>
            <ac:spMk id="8" creationId="{5D6AC2B2-D5EB-F070-32E2-90F8FE1A0A23}"/>
          </ac:spMkLst>
        </pc:spChg>
        <pc:spChg chg="mod">
          <ac:chgData name="Jac Williams" userId="c682309b-038a-4163-9595-c4fa5d8cddc9" providerId="ADAL" clId="{361FD108-B6EF-4E2F-979F-7D38E9F28965}" dt="2023-09-07T12:40:51.547" v="3416" actId="962"/>
          <ac:spMkLst>
            <pc:docMk/>
            <pc:sldMk cId="2511595851" sldId="2134804836"/>
            <ac:spMk id="12" creationId="{AB3F5276-C033-2CF6-2347-54538D1B171E}"/>
          </ac:spMkLst>
        </pc:spChg>
        <pc:spChg chg="del">
          <ac:chgData name="Jac Williams" userId="c682309b-038a-4163-9595-c4fa5d8cddc9" providerId="ADAL" clId="{361FD108-B6EF-4E2F-979F-7D38E9F28965}" dt="2023-09-07T12:27:33.269" v="2364" actId="478"/>
          <ac:spMkLst>
            <pc:docMk/>
            <pc:sldMk cId="2511595851" sldId="2134804836"/>
            <ac:spMk id="14" creationId="{ACFD5574-D509-0689-B8BF-B8633CB855A5}"/>
          </ac:spMkLst>
        </pc:spChg>
        <pc:picChg chg="add del mod">
          <ac:chgData name="Jac Williams" userId="c682309b-038a-4163-9595-c4fa5d8cddc9" providerId="ADAL" clId="{361FD108-B6EF-4E2F-979F-7D38E9F28965}" dt="2023-09-07T12:41:11.069" v="3426" actId="478"/>
          <ac:picMkLst>
            <pc:docMk/>
            <pc:sldMk cId="2511595851" sldId="2134804836"/>
            <ac:picMk id="2" creationId="{8560D726-E67B-9197-6A42-A5BEB752F6E7}"/>
          </ac:picMkLst>
        </pc:picChg>
        <pc:picChg chg="del">
          <ac:chgData name="Jac Williams" userId="c682309b-038a-4163-9595-c4fa5d8cddc9" providerId="ADAL" clId="{361FD108-B6EF-4E2F-979F-7D38E9F28965}" dt="2023-09-07T11:29:57.816" v="122" actId="478"/>
          <ac:picMkLst>
            <pc:docMk/>
            <pc:sldMk cId="2511595851" sldId="2134804836"/>
            <ac:picMk id="4" creationId="{19A8761D-DD92-7E3E-8B5A-AA6C4BFA2776}"/>
          </ac:picMkLst>
        </pc:picChg>
        <pc:picChg chg="add del mod">
          <ac:chgData name="Jac Williams" userId="c682309b-038a-4163-9595-c4fa5d8cddc9" providerId="ADAL" clId="{361FD108-B6EF-4E2F-979F-7D38E9F28965}" dt="2023-09-07T12:41:08.537" v="3424" actId="478"/>
          <ac:picMkLst>
            <pc:docMk/>
            <pc:sldMk cId="2511595851" sldId="2134804836"/>
            <ac:picMk id="6" creationId="{BFE9009D-BF9D-96B6-5F92-CE6544890680}"/>
          </ac:picMkLst>
        </pc:picChg>
        <pc:picChg chg="del">
          <ac:chgData name="Jac Williams" userId="c682309b-038a-4163-9595-c4fa5d8cddc9" providerId="ADAL" clId="{361FD108-B6EF-4E2F-979F-7D38E9F28965}" dt="2023-09-07T11:29:57.816" v="122" actId="478"/>
          <ac:picMkLst>
            <pc:docMk/>
            <pc:sldMk cId="2511595851" sldId="2134804836"/>
            <ac:picMk id="7" creationId="{1604D133-FF2C-3802-9CA0-C3D48880867F}"/>
          </ac:picMkLst>
        </pc:picChg>
        <pc:picChg chg="add mod">
          <ac:chgData name="Jac Williams" userId="c682309b-038a-4163-9595-c4fa5d8cddc9" providerId="ADAL" clId="{361FD108-B6EF-4E2F-979F-7D38E9F28965}" dt="2023-09-07T12:41:26.512" v="3442" actId="1035"/>
          <ac:picMkLst>
            <pc:docMk/>
            <pc:sldMk cId="2511595851" sldId="2134804836"/>
            <ac:picMk id="15" creationId="{05981539-5130-E5A5-55D9-9E672C7276B3}"/>
          </ac:picMkLst>
        </pc:picChg>
        <pc:picChg chg="add mod ord">
          <ac:chgData name="Jac Williams" userId="c682309b-038a-4163-9595-c4fa5d8cddc9" providerId="ADAL" clId="{361FD108-B6EF-4E2F-979F-7D38E9F28965}" dt="2023-09-07T12:41:26.512" v="3442" actId="1035"/>
          <ac:picMkLst>
            <pc:docMk/>
            <pc:sldMk cId="2511595851" sldId="2134804836"/>
            <ac:picMk id="17" creationId="{6C38F580-2FF6-284B-302C-3E70D3C03C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21F69-7D88-43D7-9878-52C6F0280345}" type="datetimeFigureOut">
              <a:rPr lang="en-GB" smtClean="0"/>
              <a:t>06/09/2023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E75F4-14AC-48D1-BDDB-AC02D1A2DD23}" type="slidenum">
              <a:rPr lang="en-GB" smtClean="0"/>
              <a:t>‹#›</a:t>
            </a:fld>
            <a:endParaRPr lang="en-GB"/>
          </a:p>
        </p:txBody>
      </p:sp>
    </p:spTree>
    <p:extLst>
      <p:ext uri="{BB962C8B-B14F-4D97-AF65-F5344CB8AC3E}">
        <p14:creationId xmlns:p14="http://schemas.microsoft.com/office/powerpoint/2010/main" val="18515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a:t>
            </a:r>
          </a:p>
          <a:p>
            <a:endParaRPr lang="en-GB" dirty="0"/>
          </a:p>
          <a:p>
            <a:r>
              <a:rPr lang="en-GB" dirty="0"/>
              <a:t>I hope that you are all doing well this morning, my name is Jac Williams. As a data scientists in the spatial data unit in the department of levelling up, our role involves exploring the spatial differences across the UK using data to provide insights and recommendations. </a:t>
            </a:r>
          </a:p>
        </p:txBody>
      </p:sp>
      <p:sp>
        <p:nvSpPr>
          <p:cNvPr id="4" name="Slide Number Placeholder 3"/>
          <p:cNvSpPr>
            <a:spLocks noGrp="1"/>
          </p:cNvSpPr>
          <p:nvPr>
            <p:ph type="sldNum" sz="quarter" idx="5"/>
          </p:nvPr>
        </p:nvSpPr>
        <p:spPr/>
        <p:txBody>
          <a:bodyPr/>
          <a:lstStyle/>
          <a:p>
            <a:fld id="{251BBB0C-642E-44DA-8F48-61CBBA2517E8}" type="slidenum">
              <a:rPr lang="en-GB" smtClean="0"/>
              <a:t>1</a:t>
            </a:fld>
            <a:endParaRPr lang="en-GB"/>
          </a:p>
        </p:txBody>
      </p:sp>
    </p:spTree>
    <p:extLst>
      <p:ext uri="{BB962C8B-B14F-4D97-AF65-F5344CB8AC3E}">
        <p14:creationId xmlns:p14="http://schemas.microsoft.com/office/powerpoint/2010/main" val="2870480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2</a:t>
            </a:fld>
            <a:endParaRPr lang="en-GB"/>
          </a:p>
        </p:txBody>
      </p:sp>
    </p:spTree>
    <p:extLst>
      <p:ext uri="{BB962C8B-B14F-4D97-AF65-F5344CB8AC3E}">
        <p14:creationId xmlns:p14="http://schemas.microsoft.com/office/powerpoint/2010/main" val="373868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3</a:t>
            </a:fld>
            <a:endParaRPr lang="en-GB"/>
          </a:p>
        </p:txBody>
      </p:sp>
    </p:spTree>
    <p:extLst>
      <p:ext uri="{BB962C8B-B14F-4D97-AF65-F5344CB8AC3E}">
        <p14:creationId xmlns:p14="http://schemas.microsoft.com/office/powerpoint/2010/main" val="329859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4</a:t>
            </a:fld>
            <a:endParaRPr lang="en-GB"/>
          </a:p>
        </p:txBody>
      </p:sp>
    </p:spTree>
    <p:extLst>
      <p:ext uri="{BB962C8B-B14F-4D97-AF65-F5344CB8AC3E}">
        <p14:creationId xmlns:p14="http://schemas.microsoft.com/office/powerpoint/2010/main" val="132825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5</a:t>
            </a:fld>
            <a:endParaRPr lang="en-GB"/>
          </a:p>
        </p:txBody>
      </p:sp>
    </p:spTree>
    <p:extLst>
      <p:ext uri="{BB962C8B-B14F-4D97-AF65-F5344CB8AC3E}">
        <p14:creationId xmlns:p14="http://schemas.microsoft.com/office/powerpoint/2010/main" val="204651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6</a:t>
            </a:fld>
            <a:endParaRPr lang="en-GB"/>
          </a:p>
        </p:txBody>
      </p:sp>
    </p:spTree>
    <p:extLst>
      <p:ext uri="{BB962C8B-B14F-4D97-AF65-F5344CB8AC3E}">
        <p14:creationId xmlns:p14="http://schemas.microsoft.com/office/powerpoint/2010/main" val="1751336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particular, we centre our analysis around the 12 levelling up missions, of which, one of the missions is education, which has stated metrics such as the number of primary school children achieving the expected standard in reading, writing and maths. Today, we are interested in if there are spatial disparities in school absences across both England and Wales and how this links to the other levelling up metrics. The governance of education has been devolved in Wales since the creation of the Welsh assembly in 1999 and therefore the collection of school absence data is done independently between England and Wales. The differences in the data collection methods amount to things such as counting half day sessions missed instead of the percentage of pupils absent, how required attendance is counted, etc. </a:t>
            </a:r>
          </a:p>
        </p:txBody>
      </p:sp>
      <p:sp>
        <p:nvSpPr>
          <p:cNvPr id="4" name="Slide Number Placeholder 3"/>
          <p:cNvSpPr>
            <a:spLocks noGrp="1"/>
          </p:cNvSpPr>
          <p:nvPr>
            <p:ph type="sldNum" sz="quarter" idx="5"/>
          </p:nvPr>
        </p:nvSpPr>
        <p:spPr/>
        <p:txBody>
          <a:bodyPr/>
          <a:lstStyle/>
          <a:p>
            <a:fld id="{251BBB0C-642E-44DA-8F48-61CBBA2517E8}" type="slidenum">
              <a:rPr lang="en-GB" smtClean="0"/>
              <a:t>7</a:t>
            </a:fld>
            <a:endParaRPr lang="en-GB"/>
          </a:p>
        </p:txBody>
      </p:sp>
    </p:spTree>
    <p:extLst>
      <p:ext uri="{BB962C8B-B14F-4D97-AF65-F5344CB8AC3E}">
        <p14:creationId xmlns:p14="http://schemas.microsoft.com/office/powerpoint/2010/main" val="223274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1556-E2C8-B40A-0F77-2670718A83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346AA06-2FD0-38F0-0F15-4B5FFE03F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189E555-B8A4-51FE-6FA0-EE362317A751}"/>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E984E620-716B-D51B-3AF2-1B53410E24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E55953-0DF5-2779-2692-CC967A9E311B}"/>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99164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7115-7748-9C18-2377-7DEAABAE1CF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C30AEC-16B8-E756-63CE-3609E02675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F66669-FA0C-B4CD-A223-D4DAA7945DEA}"/>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F533683E-4860-6045-E61A-63900D12B2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11F90E-C269-8FD8-64E3-8683719006F5}"/>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3929004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34D5C9-C12C-928B-13EC-A7139989BC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FFDE3DA-CBFD-B2FC-274A-3D98D1A12E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1B60E0-17F1-4001-C40D-C78C29F697B9}"/>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186F7D4C-B6C6-604D-CE50-CD5ADE7597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181985-CDE5-574B-0E08-AA8A14C3609E}"/>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108141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29BF-91B4-9D9C-B2E3-A9711DCA45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1D6402-D1D8-C9A8-1479-6D57816B19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1931F-F9E6-57FF-06D5-521786099293}"/>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F2F5868F-26D7-9CAD-1096-483F164FD7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253F6B-D906-1CB4-EBC1-4FA07BE6CC13}"/>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293760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3402-BC0C-288C-8224-D1C4C5FD45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EC29DD-D930-97EF-1304-A9667AE261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C730E5-8B28-1F3C-DF38-58596F70B4E5}"/>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57EC489E-C205-57A3-B6F6-74F02BCA49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1996FD-4244-6FE0-7F03-416643EB2C39}"/>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131896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D37E-2633-61E2-32D1-E69DB8BB65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DC5B8C-7641-7406-889C-EC5329248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175739-17B9-E32D-427A-54998646C1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24E4C9E-D624-F933-0D70-4A7B366A65CD}"/>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6" name="Footer Placeholder 5">
            <a:extLst>
              <a:ext uri="{FF2B5EF4-FFF2-40B4-BE49-F238E27FC236}">
                <a16:creationId xmlns:a16="http://schemas.microsoft.com/office/drawing/2014/main" id="{7FACF052-DABA-ADD0-4EC3-592F5B7E8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D3E7C1-496E-D632-A18D-9780E201E82D}"/>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1427498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9C523-2E12-B933-9C9C-A3412409178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A904EB-ADB3-F261-80CE-DB6B002586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4CB36B-76EF-A665-C961-29DDD596BC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E9C338-5D02-FBFD-DB67-F9E6C262A1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18EE9-831B-BBD2-C59C-C6CC9B065F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8CADE9E-9F8C-4F95-8901-DF3D1E21C715}"/>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8" name="Footer Placeholder 7">
            <a:extLst>
              <a:ext uri="{FF2B5EF4-FFF2-40B4-BE49-F238E27FC236}">
                <a16:creationId xmlns:a16="http://schemas.microsoft.com/office/drawing/2014/main" id="{08015A95-FA9A-9507-6E8B-27F518DC7C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E0BCD91-AD4E-FAD5-9A7E-731FBC340521}"/>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1835952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129A-6147-91AB-B6E8-9F3FC4A61E2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9FE0FB6-7981-9146-D728-BF68A87B075B}"/>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4" name="Footer Placeholder 3">
            <a:extLst>
              <a:ext uri="{FF2B5EF4-FFF2-40B4-BE49-F238E27FC236}">
                <a16:creationId xmlns:a16="http://schemas.microsoft.com/office/drawing/2014/main" id="{33247902-AA11-5B10-D20A-E47EF321EEB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583A5B4-7EBC-657C-9DB7-A745B0BF9CC8}"/>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344935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8C1F2-845A-558E-A396-C69125C6AEEE}"/>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3" name="Footer Placeholder 2">
            <a:extLst>
              <a:ext uri="{FF2B5EF4-FFF2-40B4-BE49-F238E27FC236}">
                <a16:creationId xmlns:a16="http://schemas.microsoft.com/office/drawing/2014/main" id="{26FA7764-317F-DAB7-9FBA-6823B37B5FD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A0B3AA-290D-3710-75F7-0D717A019A1D}"/>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211506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6306-D69D-9E39-8E0B-9562ED802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E507976-F133-CE9B-A1BE-1EC86F2B4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10B77BD-1F95-CC0D-FAED-6975416005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26372D-9433-FB85-09FE-5BE226F4E5BD}"/>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6" name="Footer Placeholder 5">
            <a:extLst>
              <a:ext uri="{FF2B5EF4-FFF2-40B4-BE49-F238E27FC236}">
                <a16:creationId xmlns:a16="http://schemas.microsoft.com/office/drawing/2014/main" id="{3970AC4F-A201-FB6A-2D88-4FB3D2ADD06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312F98-6A4C-F01D-232E-96CB07B35C82}"/>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4116301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D67F-70A6-3022-B350-90B34BFF96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29BB9B-3428-1EF7-5D8E-522449AFC4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6C99FD2-7C7F-4F22-452A-ECC6435A4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94E3D-2FA0-F9D4-15A0-E78507274C29}"/>
              </a:ext>
            </a:extLst>
          </p:cNvPr>
          <p:cNvSpPr>
            <a:spLocks noGrp="1"/>
          </p:cNvSpPr>
          <p:nvPr>
            <p:ph type="dt" sz="half" idx="10"/>
          </p:nvPr>
        </p:nvSpPr>
        <p:spPr/>
        <p:txBody>
          <a:bodyPr/>
          <a:lstStyle/>
          <a:p>
            <a:fld id="{B20DD947-EA7A-4C20-B02C-F84F870C085B}" type="datetimeFigureOut">
              <a:rPr lang="en-GB" smtClean="0"/>
              <a:t>06/09/2023</a:t>
            </a:fld>
            <a:endParaRPr lang="en-GB"/>
          </a:p>
        </p:txBody>
      </p:sp>
      <p:sp>
        <p:nvSpPr>
          <p:cNvPr id="6" name="Footer Placeholder 5">
            <a:extLst>
              <a:ext uri="{FF2B5EF4-FFF2-40B4-BE49-F238E27FC236}">
                <a16:creationId xmlns:a16="http://schemas.microsoft.com/office/drawing/2014/main" id="{6F083C85-83C0-AE84-7369-BE6CE3323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EA9982-311A-B844-637A-85654880C9B4}"/>
              </a:ext>
            </a:extLst>
          </p:cNvPr>
          <p:cNvSpPr>
            <a:spLocks noGrp="1"/>
          </p:cNvSpPr>
          <p:nvPr>
            <p:ph type="sldNum" sz="quarter" idx="12"/>
          </p:nvPr>
        </p:nvSpPr>
        <p:spPr/>
        <p:txBody>
          <a:bodyPr/>
          <a:lstStyle/>
          <a:p>
            <a:fld id="{F592A314-A35D-46FC-8D8A-6718854BBD6C}" type="slidenum">
              <a:rPr lang="en-GB" smtClean="0"/>
              <a:t>‹#›</a:t>
            </a:fld>
            <a:endParaRPr lang="en-GB"/>
          </a:p>
        </p:txBody>
      </p:sp>
    </p:spTree>
    <p:extLst>
      <p:ext uri="{BB962C8B-B14F-4D97-AF65-F5344CB8AC3E}">
        <p14:creationId xmlns:p14="http://schemas.microsoft.com/office/powerpoint/2010/main" val="118827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BF4D3-44C2-56F4-ED48-79DBFC51E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90A53D-D671-54A2-865D-0CD0AB044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9AC4D0-3C6B-AB68-E998-626C51FA11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0DD947-EA7A-4C20-B02C-F84F870C085B}" type="datetimeFigureOut">
              <a:rPr lang="en-GB" smtClean="0"/>
              <a:t>06/09/2023</a:t>
            </a:fld>
            <a:endParaRPr lang="en-GB"/>
          </a:p>
        </p:txBody>
      </p:sp>
      <p:sp>
        <p:nvSpPr>
          <p:cNvPr id="5" name="Footer Placeholder 4">
            <a:extLst>
              <a:ext uri="{FF2B5EF4-FFF2-40B4-BE49-F238E27FC236}">
                <a16:creationId xmlns:a16="http://schemas.microsoft.com/office/drawing/2014/main" id="{AA449A08-24A1-550A-C1FC-196B6EC06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5059EED-2735-E601-1842-9645B2965F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2A314-A35D-46FC-8D8A-6718854BBD6C}" type="slidenum">
              <a:rPr lang="en-GB" smtClean="0"/>
              <a:t>‹#›</a:t>
            </a:fld>
            <a:endParaRPr lang="en-GB"/>
          </a:p>
        </p:txBody>
      </p:sp>
    </p:spTree>
    <p:extLst>
      <p:ext uri="{BB962C8B-B14F-4D97-AF65-F5344CB8AC3E}">
        <p14:creationId xmlns:p14="http://schemas.microsoft.com/office/powerpoint/2010/main" val="3677341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9A042A56-6294-7746-8AB6-0B5D50712BDD}"/>
              </a:ext>
            </a:extLst>
          </p:cNvPr>
          <p:cNvPicPr>
            <a:picLocks noChangeAspect="1"/>
          </p:cNvPicPr>
          <p:nvPr/>
        </p:nvPicPr>
        <p:blipFill>
          <a:blip r:embed="rId3"/>
          <a:stretch>
            <a:fillRect/>
          </a:stretch>
        </p:blipFill>
        <p:spPr>
          <a:xfrm>
            <a:off x="-2900" y="1228297"/>
            <a:ext cx="12190674" cy="5631116"/>
          </a:xfrm>
          <a:prstGeom prst="rect">
            <a:avLst/>
          </a:prstGeom>
          <a:ln>
            <a:solidFill>
              <a:srgbClr val="002060"/>
            </a:solidFill>
          </a:ln>
        </p:spPr>
      </p:pic>
      <p:sp>
        <p:nvSpPr>
          <p:cNvPr id="10" name="Title 9">
            <a:extLst>
              <a:ext uri="{FF2B5EF4-FFF2-40B4-BE49-F238E27FC236}">
                <a16:creationId xmlns:a16="http://schemas.microsoft.com/office/drawing/2014/main" id="{2650AB53-102B-0C47-A901-ED77C84D3044}"/>
              </a:ext>
            </a:extLst>
          </p:cNvPr>
          <p:cNvSpPr>
            <a:spLocks noGrp="1"/>
          </p:cNvSpPr>
          <p:nvPr>
            <p:ph type="ctrTitle"/>
          </p:nvPr>
        </p:nvSpPr>
        <p:spPr>
          <a:xfrm>
            <a:off x="514773" y="1959817"/>
            <a:ext cx="11049376" cy="4725176"/>
          </a:xfrm>
        </p:spPr>
        <p:txBody>
          <a:bodyPr>
            <a:normAutofit/>
          </a:bodyPr>
          <a:lstStyle/>
          <a:p>
            <a:pPr algn="l">
              <a:lnSpc>
                <a:spcPct val="100000"/>
              </a:lnSpc>
            </a:pPr>
            <a:r>
              <a:rPr lang="en-US" sz="5000" b="1" dirty="0">
                <a:solidFill>
                  <a:schemeClr val="bg1"/>
                </a:solidFill>
                <a:latin typeface="Helvetica Neue"/>
                <a:ea typeface="Helvetica Neue" panose="02000503000000020004" pitchFamily="2" charset="0"/>
                <a:cs typeface="Helvetica Neue" panose="02000503000000020004" pitchFamily="2" charset="0"/>
              </a:rPr>
              <a:t>Data Science for Policy</a:t>
            </a:r>
            <a:br>
              <a:rPr lang="en-US" sz="5000" b="1" dirty="0">
                <a:solidFill>
                  <a:schemeClr val="bg1"/>
                </a:solidFill>
                <a:latin typeface="Helvetica Neue"/>
                <a:ea typeface="Helvetica Neue" panose="02000503000000020004" pitchFamily="2" charset="0"/>
                <a:cs typeface="Helvetica Neue" panose="02000503000000020004" pitchFamily="2" charset="0"/>
              </a:rPr>
            </a:br>
            <a:r>
              <a:rPr lang="en-US" sz="3600" b="1" dirty="0">
                <a:solidFill>
                  <a:schemeClr val="bg1"/>
                </a:solidFill>
                <a:latin typeface="Helvetica Neue"/>
                <a:ea typeface="Helvetica Neue" panose="02000503000000020004" pitchFamily="2" charset="0"/>
                <a:cs typeface="Helvetica Neue" panose="02000503000000020004" pitchFamily="2" charset="0"/>
              </a:rPr>
              <a:t>Independent analysis</a:t>
            </a:r>
            <a:br>
              <a:rPr lang="en-US" sz="5000" b="1" dirty="0">
                <a:latin typeface="Helvetica Neue" panose="02000503000000020004" pitchFamily="2" charset="0"/>
                <a:ea typeface="Helvetica Neue" panose="02000503000000020004" pitchFamily="2" charset="0"/>
                <a:cs typeface="Helvetica Neue" panose="02000503000000020004" pitchFamily="2" charset="0"/>
              </a:rPr>
            </a:br>
            <a:br>
              <a:rPr lang="en-US" sz="5000" b="1" dirty="0">
                <a:latin typeface="Helvetica Neue" panose="02000503000000020004" pitchFamily="2" charset="0"/>
                <a:ea typeface="Helvetica Neue" panose="02000503000000020004" pitchFamily="2" charset="0"/>
                <a:cs typeface="Helvetica Neue" panose="02000503000000020004" pitchFamily="2" charset="0"/>
              </a:rPr>
            </a:br>
            <a:br>
              <a:rPr lang="en-US" sz="5000" b="1" dirty="0">
                <a:latin typeface="Helvetica Neue" panose="02000503000000020004" pitchFamily="2" charset="0"/>
                <a:ea typeface="Helvetica Neue" panose="02000503000000020004" pitchFamily="2" charset="0"/>
                <a:cs typeface="Helvetica Neue" panose="02000503000000020004" pitchFamily="2" charset="0"/>
              </a:rPr>
            </a:br>
            <a:br>
              <a:rPr lang="en-US" sz="50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rPr>
            </a:br>
            <a:r>
              <a:rPr lang="en-US" sz="1400" b="1" dirty="0">
                <a:solidFill>
                  <a:schemeClr val="bg1"/>
                </a:solidFill>
                <a:latin typeface="Helvetica Neue"/>
              </a:rPr>
              <a:t>Data Science Campus Graduate Programme</a:t>
            </a:r>
            <a:br>
              <a:rPr lang="en-US" sz="1400" dirty="0">
                <a:solidFill>
                  <a:srgbClr val="FF0000"/>
                </a:solidFill>
                <a:latin typeface="Calibri"/>
              </a:rPr>
            </a:br>
            <a:br>
              <a:rPr lang="en-US" sz="1200" b="1" dirty="0">
                <a:latin typeface="Helvetica Neue"/>
              </a:rPr>
            </a:br>
            <a:r>
              <a:rPr lang="en-US" sz="1400" b="1" dirty="0">
                <a:solidFill>
                  <a:schemeClr val="bg1"/>
                </a:solidFill>
                <a:latin typeface="Helvetica Neue"/>
                <a:ea typeface="Helvetica Neue" panose="02000503000000020004" pitchFamily="2" charset="0"/>
                <a:cs typeface="Helvetica Neue" panose="02000503000000020004" pitchFamily="2" charset="0"/>
              </a:rPr>
              <a:t>September 2023 </a:t>
            </a:r>
            <a:endParaRPr lang="en-US" sz="1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BA923D87-BEF8-4403-BFB5-460899732941}"/>
              </a:ext>
            </a:extLst>
          </p:cNvPr>
          <p:cNvSpPr>
            <a:spLocks noGrp="1"/>
          </p:cNvSpPr>
          <p:nvPr>
            <p:ph type="sldNum" sz="quarter" idx="12"/>
          </p:nvPr>
        </p:nvSpPr>
        <p:spPr/>
        <p:txBody>
          <a:bodyPr/>
          <a:lstStyle/>
          <a:p>
            <a:fld id="{B40F6008-2E59-B649-B193-1DAD0B033AC3}" type="slidenum">
              <a:rPr lang="en-US" smtClean="0"/>
              <a:t>1</a:t>
            </a:fld>
            <a:endParaRPr lang="en-US"/>
          </a:p>
        </p:txBody>
      </p:sp>
    </p:spTree>
    <p:extLst>
      <p:ext uri="{BB962C8B-B14F-4D97-AF65-F5344CB8AC3E}">
        <p14:creationId xmlns:p14="http://schemas.microsoft.com/office/powerpoint/2010/main" val="2834180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Main Points</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2</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2</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18165"/>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2</a:t>
            </a:fld>
            <a:endParaRPr lang="en-US">
              <a:solidFill>
                <a:schemeClr val="bg1"/>
              </a:solidFill>
            </a:endParaRPr>
          </a:p>
        </p:txBody>
      </p:sp>
      <p:sp>
        <p:nvSpPr>
          <p:cNvPr id="14" name="TextBox 13">
            <a:extLst>
              <a:ext uri="{FF2B5EF4-FFF2-40B4-BE49-F238E27FC236}">
                <a16:creationId xmlns:a16="http://schemas.microsoft.com/office/drawing/2014/main" id="{ACFD5574-D509-0689-B8BF-B8633CB855A5}"/>
              </a:ext>
            </a:extLst>
          </p:cNvPr>
          <p:cNvSpPr txBox="1"/>
          <p:nvPr/>
        </p:nvSpPr>
        <p:spPr>
          <a:xfrm>
            <a:off x="267761" y="1908607"/>
            <a:ext cx="6380546" cy="386259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marL="285750" indent="-285750">
              <a:spcBef>
                <a:spcPts val="600"/>
              </a:spcBef>
              <a:spcAft>
                <a:spcPts val="600"/>
              </a:spcAft>
              <a:buFont typeface="Arial" panose="020B0604020202020204" pitchFamily="34" charset="0"/>
              <a:buChar char="•"/>
            </a:pPr>
            <a:r>
              <a:rPr lang="en-US" sz="1500" b="1" dirty="0">
                <a:solidFill>
                  <a:srgbClr val="002060"/>
                </a:solidFill>
              </a:rPr>
              <a:t>The CPI rate for transport services has consistently been higher than the overall index over the last 14 years. </a:t>
            </a:r>
          </a:p>
          <a:p>
            <a:pPr marL="285750" indent="-285750">
              <a:spcBef>
                <a:spcPts val="600"/>
              </a:spcBef>
              <a:spcAft>
                <a:spcPts val="600"/>
              </a:spcAft>
              <a:buFont typeface="Arial" panose="020B0604020202020204" pitchFamily="34" charset="0"/>
              <a:buChar char="•"/>
            </a:pPr>
            <a:r>
              <a:rPr lang="en-US" sz="1500" b="1" dirty="0">
                <a:solidFill>
                  <a:srgbClr val="002060"/>
                </a:solidFill>
              </a:rPr>
              <a:t>Throughout 2022 and 2023, both the overall rate and the transport services rate of inflation has been consistently higher than previous years.</a:t>
            </a:r>
          </a:p>
          <a:p>
            <a:pPr marL="285750" indent="-285750">
              <a:spcBef>
                <a:spcPts val="600"/>
              </a:spcBef>
              <a:spcAft>
                <a:spcPts val="600"/>
              </a:spcAft>
              <a:buFont typeface="Arial" panose="020B0604020202020204" pitchFamily="34" charset="0"/>
              <a:buChar char="•"/>
            </a:pPr>
            <a:r>
              <a:rPr lang="en-US" sz="1500" b="1" dirty="0">
                <a:solidFill>
                  <a:srgbClr val="002060"/>
                </a:solidFill>
              </a:rPr>
              <a:t>Gas prices rose considerably in 2021 and has maintained the high rates. Although there are early signs of prices returning to previous rates.</a:t>
            </a:r>
          </a:p>
          <a:p>
            <a:pPr marL="285750" indent="-285750">
              <a:spcBef>
                <a:spcPts val="600"/>
              </a:spcBef>
              <a:spcAft>
                <a:spcPts val="600"/>
              </a:spcAft>
              <a:buFont typeface="Arial" panose="020B0604020202020204" pitchFamily="34" charset="0"/>
              <a:buChar char="•"/>
            </a:pPr>
            <a:r>
              <a:rPr lang="en-US" sz="1500" b="1" dirty="0">
                <a:solidFill>
                  <a:srgbClr val="002060"/>
                </a:solidFill>
              </a:rPr>
              <a:t>There is a big difference in the rates that individuals walk as their mode of transport when they are not commuting compared to when they are.</a:t>
            </a:r>
          </a:p>
          <a:p>
            <a:pPr marL="285750" indent="-285750">
              <a:spcBef>
                <a:spcPts val="600"/>
              </a:spcBef>
              <a:spcAft>
                <a:spcPts val="600"/>
              </a:spcAft>
              <a:buFont typeface="Arial" panose="020B0604020202020204" pitchFamily="34" charset="0"/>
              <a:buChar char="•"/>
            </a:pPr>
            <a:r>
              <a:rPr lang="en-US" sz="1500" b="1" dirty="0">
                <a:solidFill>
                  <a:srgbClr val="002060"/>
                </a:solidFill>
              </a:rPr>
              <a:t>There are spatial disparities between the rate of commuters who travel to work by car compared to alternative methods.</a:t>
            </a:r>
          </a:p>
          <a:p>
            <a:pPr marL="285750" indent="-285750">
              <a:spcBef>
                <a:spcPts val="600"/>
              </a:spcBef>
              <a:spcAft>
                <a:spcPts val="600"/>
              </a:spcAft>
              <a:buFont typeface="Arial" panose="020B0604020202020204" pitchFamily="34" charset="0"/>
              <a:buChar char="•"/>
            </a:pPr>
            <a:r>
              <a:rPr lang="en-US" sz="1500" b="1" dirty="0">
                <a:solidFill>
                  <a:srgbClr val="002060"/>
                </a:solidFill>
              </a:rPr>
              <a:t>Those who mainly work from home tend to be earning a higher income and live in the south of England / outskirts of London. Meaning they will feel the effects of the rising price of energy differently to others.</a:t>
            </a:r>
          </a:p>
        </p:txBody>
      </p:sp>
      <p:pic>
        <p:nvPicPr>
          <p:cNvPr id="2" name="Picture 4" descr="Transportation Icon Pack By ppokta Variation 2 | Free SVG">
            <a:extLst>
              <a:ext uri="{FF2B5EF4-FFF2-40B4-BE49-F238E27FC236}">
                <a16:creationId xmlns:a16="http://schemas.microsoft.com/office/drawing/2014/main" id="{2DA79BD2-CECF-99B8-A795-C5E566403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989" y="1304091"/>
            <a:ext cx="4425517" cy="442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4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CPI trends</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3</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3</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18165"/>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3</a:t>
            </a:fld>
            <a:endParaRPr lang="en-US">
              <a:solidFill>
                <a:schemeClr val="bg1"/>
              </a:solidFill>
            </a:endParaRPr>
          </a:p>
        </p:txBody>
      </p:sp>
      <p:sp>
        <p:nvSpPr>
          <p:cNvPr id="14" name="TextBox 13">
            <a:extLst>
              <a:ext uri="{FF2B5EF4-FFF2-40B4-BE49-F238E27FC236}">
                <a16:creationId xmlns:a16="http://schemas.microsoft.com/office/drawing/2014/main" id="{ACFD5574-D509-0689-B8BF-B8633CB855A5}"/>
              </a:ext>
            </a:extLst>
          </p:cNvPr>
          <p:cNvSpPr txBox="1"/>
          <p:nvPr/>
        </p:nvSpPr>
        <p:spPr>
          <a:xfrm>
            <a:off x="267761" y="1977471"/>
            <a:ext cx="6566176" cy="412420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spcBef>
                <a:spcPts val="600"/>
              </a:spcBef>
              <a:spcAft>
                <a:spcPts val="600"/>
              </a:spcAft>
            </a:pPr>
            <a:r>
              <a:rPr lang="en-US" dirty="0">
                <a:solidFill>
                  <a:srgbClr val="002060"/>
                </a:solidFill>
              </a:rPr>
              <a:t>The Consumer price index (CPI) has shown clear volatility over the last 14 years with it mostly remaining below 5% from 2008 to 2021. Then, in 2022, we’ve seen a sharp increase in the rate of inflation, reaching 40-year highs. Furthermore, observing the monthly cpi figure, we notice that the high levels of inflation has continued throughout 2022 &amp; 2023, although it is showing signs of slowing down. </a:t>
            </a:r>
          </a:p>
          <a:p>
            <a:pPr>
              <a:spcBef>
                <a:spcPts val="600"/>
              </a:spcBef>
              <a:spcAft>
                <a:spcPts val="600"/>
              </a:spcAft>
            </a:pPr>
            <a:r>
              <a:rPr lang="en-US" dirty="0">
                <a:solidFill>
                  <a:srgbClr val="002060"/>
                </a:solidFill>
              </a:rPr>
              <a:t>Conversely, we see that the inflation rate of transportation has consistently been higher than the overall rate of inflation, showing high rates particularly in 2011 (11.5%) before closing the gap over the following years. Similar to the overall inflation rate, we can see that the inflation rate for transport services increase in 2022 and maintains it’s high level throughout 2022 and 2023. Although, there isn’t as clear of a downward trend compared to the overall index.</a:t>
            </a:r>
            <a:endParaRPr lang="en-US" b="1" dirty="0">
              <a:solidFill>
                <a:srgbClr val="002060"/>
              </a:solidFill>
            </a:endParaRPr>
          </a:p>
        </p:txBody>
      </p:sp>
      <p:pic>
        <p:nvPicPr>
          <p:cNvPr id="4" name="Picture 3" descr="A graph of a number of blue and orange lines&#10;&#10;Description automatically generated">
            <a:extLst>
              <a:ext uri="{FF2B5EF4-FFF2-40B4-BE49-F238E27FC236}">
                <a16:creationId xmlns:a16="http://schemas.microsoft.com/office/drawing/2014/main" id="{FEC33BA0-DC58-B53D-1670-D67DF4C1C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126" y="980289"/>
            <a:ext cx="3963126" cy="2489507"/>
          </a:xfrm>
          <a:prstGeom prst="rect">
            <a:avLst/>
          </a:prstGeom>
        </p:spPr>
      </p:pic>
      <p:pic>
        <p:nvPicPr>
          <p:cNvPr id="10" name="Picture 9" descr="A graph of a number of people&#10;&#10;Description automatically generated with medium confidence">
            <a:extLst>
              <a:ext uri="{FF2B5EF4-FFF2-40B4-BE49-F238E27FC236}">
                <a16:creationId xmlns:a16="http://schemas.microsoft.com/office/drawing/2014/main" id="{0CE32955-073A-7946-B7CE-75AA44C4D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126" y="3631573"/>
            <a:ext cx="3963126" cy="2489507"/>
          </a:xfrm>
          <a:prstGeom prst="rect">
            <a:avLst/>
          </a:prstGeom>
        </p:spPr>
      </p:pic>
    </p:spTree>
    <p:extLst>
      <p:ext uri="{BB962C8B-B14F-4D97-AF65-F5344CB8AC3E}">
        <p14:creationId xmlns:p14="http://schemas.microsoft.com/office/powerpoint/2010/main" val="937051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Transport trends</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4</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4</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18165"/>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4</a:t>
            </a:fld>
            <a:endParaRPr lang="en-US">
              <a:solidFill>
                <a:schemeClr val="bg1"/>
              </a:solidFill>
            </a:endParaRPr>
          </a:p>
        </p:txBody>
      </p:sp>
      <p:pic>
        <p:nvPicPr>
          <p:cNvPr id="4" name="Picture 3" descr="A graph of a graph showing different colored lines&#10;&#10;Description automatically generated">
            <a:extLst>
              <a:ext uri="{FF2B5EF4-FFF2-40B4-BE49-F238E27FC236}">
                <a16:creationId xmlns:a16="http://schemas.microsoft.com/office/drawing/2014/main" id="{19A8761D-DD92-7E3E-8B5A-AA6C4BFA2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612" y="3697450"/>
            <a:ext cx="3520528" cy="2278064"/>
          </a:xfrm>
          <a:prstGeom prst="rect">
            <a:avLst/>
          </a:prstGeom>
        </p:spPr>
      </p:pic>
      <p:pic>
        <p:nvPicPr>
          <p:cNvPr id="7" name="Picture 6" descr="A graph of a method of transport&#10;&#10;Description automatically generated">
            <a:extLst>
              <a:ext uri="{FF2B5EF4-FFF2-40B4-BE49-F238E27FC236}">
                <a16:creationId xmlns:a16="http://schemas.microsoft.com/office/drawing/2014/main" id="{1604D133-FF2C-3802-9CA0-C3D488808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984" y="3697451"/>
            <a:ext cx="3520528" cy="2278064"/>
          </a:xfrm>
          <a:prstGeom prst="rect">
            <a:avLst/>
          </a:prstGeom>
        </p:spPr>
      </p:pic>
      <p:sp>
        <p:nvSpPr>
          <p:cNvPr id="17" name="TextBox 16">
            <a:extLst>
              <a:ext uri="{FF2B5EF4-FFF2-40B4-BE49-F238E27FC236}">
                <a16:creationId xmlns:a16="http://schemas.microsoft.com/office/drawing/2014/main" id="{799F3E2D-07D5-D893-931C-F4F1317ABA6C}"/>
              </a:ext>
            </a:extLst>
          </p:cNvPr>
          <p:cNvSpPr txBox="1"/>
          <p:nvPr/>
        </p:nvSpPr>
        <p:spPr>
          <a:xfrm>
            <a:off x="287054" y="1814470"/>
            <a:ext cx="7432450" cy="175432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spcBef>
                <a:spcPts val="600"/>
              </a:spcBef>
              <a:spcAft>
                <a:spcPts val="600"/>
              </a:spcAft>
            </a:pPr>
            <a:r>
              <a:rPr lang="en-US" dirty="0">
                <a:solidFill>
                  <a:srgbClr val="002060"/>
                </a:solidFill>
              </a:rPr>
              <a:t>We define the energy intensity of CPI as the indirect effects of energy price movements on the rate of inflation. It is estimated that the mean energy intensity of the transport sector stands at 18.7% indicating high exposure to the increase cost of energy (which can be seen in the figure to the right). There is some indication at the moment of gas prices returning to previous rates, however, it is still too early to be certain.</a:t>
            </a:r>
            <a:endParaRPr lang="en-US" b="1" dirty="0">
              <a:solidFill>
                <a:srgbClr val="002060"/>
              </a:solidFill>
            </a:endParaRPr>
          </a:p>
        </p:txBody>
      </p:sp>
      <p:pic>
        <p:nvPicPr>
          <p:cNvPr id="19" name="Picture 18" descr="A graph with blue lines&#10;&#10;Description automatically generated">
            <a:extLst>
              <a:ext uri="{FF2B5EF4-FFF2-40B4-BE49-F238E27FC236}">
                <a16:creationId xmlns:a16="http://schemas.microsoft.com/office/drawing/2014/main" id="{70B49FE9-61B6-A077-095F-52AA3B5A9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9161" y="1272491"/>
            <a:ext cx="3795785" cy="2071895"/>
          </a:xfrm>
          <a:prstGeom prst="rect">
            <a:avLst/>
          </a:prstGeom>
        </p:spPr>
      </p:pic>
      <p:sp>
        <p:nvSpPr>
          <p:cNvPr id="20" name="TextBox 19">
            <a:extLst>
              <a:ext uri="{FF2B5EF4-FFF2-40B4-BE49-F238E27FC236}">
                <a16:creationId xmlns:a16="http://schemas.microsoft.com/office/drawing/2014/main" id="{AE810AA1-3D40-7E8B-FE14-81597A01907C}"/>
              </a:ext>
            </a:extLst>
          </p:cNvPr>
          <p:cNvSpPr txBox="1"/>
          <p:nvPr/>
        </p:nvSpPr>
        <p:spPr>
          <a:xfrm>
            <a:off x="287053" y="3568796"/>
            <a:ext cx="4051899" cy="258532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spcBef>
                <a:spcPts val="600"/>
              </a:spcBef>
              <a:spcAft>
                <a:spcPts val="600"/>
              </a:spcAft>
            </a:pPr>
            <a:r>
              <a:rPr lang="en-US" dirty="0">
                <a:solidFill>
                  <a:srgbClr val="002060"/>
                </a:solidFill>
              </a:rPr>
              <a:t>Furthermore, I’ve chosen to explore the potential ramifications on individual’s transport habits. As you can see from the following figures, most commuters travel to work by car as opposed to public transport or walking. Transport by car remains dominant for overall transport, however walking is a lot more favorable when not on the way to work.</a:t>
            </a:r>
            <a:endParaRPr lang="en-US" b="1" dirty="0">
              <a:solidFill>
                <a:srgbClr val="002060"/>
              </a:solidFill>
            </a:endParaRPr>
          </a:p>
        </p:txBody>
      </p:sp>
    </p:spTree>
    <p:extLst>
      <p:ext uri="{BB962C8B-B14F-4D97-AF65-F5344CB8AC3E}">
        <p14:creationId xmlns:p14="http://schemas.microsoft.com/office/powerpoint/2010/main" val="458259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map of england with blue and green colors&#10;&#10;Description automatically generated">
            <a:extLst>
              <a:ext uri="{FF2B5EF4-FFF2-40B4-BE49-F238E27FC236}">
                <a16:creationId xmlns:a16="http://schemas.microsoft.com/office/drawing/2014/main" id="{6C38F580-2FF6-284B-302C-3E70D3C03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1886325"/>
            <a:ext cx="3501714" cy="3586335"/>
          </a:xfrm>
          <a:prstGeom prst="rect">
            <a:avLst/>
          </a:prstGeom>
        </p:spPr>
      </p:pic>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Transport trends</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5</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5</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27052"/>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5</a:t>
            </a:fld>
            <a:endParaRPr lang="en-US">
              <a:solidFill>
                <a:schemeClr val="bg1"/>
              </a:solidFill>
            </a:endParaRPr>
          </a:p>
        </p:txBody>
      </p:sp>
      <p:sp>
        <p:nvSpPr>
          <p:cNvPr id="8" name="TextBox 7">
            <a:extLst>
              <a:ext uri="{FF2B5EF4-FFF2-40B4-BE49-F238E27FC236}">
                <a16:creationId xmlns:a16="http://schemas.microsoft.com/office/drawing/2014/main" id="{5D6AC2B2-D5EB-F070-32E2-90F8FE1A0A23}"/>
              </a:ext>
            </a:extLst>
          </p:cNvPr>
          <p:cNvSpPr txBox="1"/>
          <p:nvPr/>
        </p:nvSpPr>
        <p:spPr>
          <a:xfrm>
            <a:off x="267761" y="1977471"/>
            <a:ext cx="5101038" cy="400109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spcBef>
                <a:spcPts val="600"/>
              </a:spcBef>
              <a:spcAft>
                <a:spcPts val="600"/>
              </a:spcAft>
            </a:pPr>
            <a:r>
              <a:rPr lang="en-US" dirty="0">
                <a:solidFill>
                  <a:srgbClr val="002060"/>
                </a:solidFill>
              </a:rPr>
              <a:t>Additionally, individuals transport habits require further analysis as there are significantly greater nuances to consider. For example, as seen from the following maps, the areas showing the highest rates of travel to work by methods other than by car is London and other cities such as Oxford,  Manchester, Cardiff, etc. Therefore, the main questions arising from these observations are:</a:t>
            </a:r>
          </a:p>
          <a:p>
            <a:pPr marL="285750" indent="-285750">
              <a:spcBef>
                <a:spcPts val="600"/>
              </a:spcBef>
              <a:spcAft>
                <a:spcPts val="600"/>
              </a:spcAft>
              <a:buFont typeface="Arial" panose="020B0604020202020204" pitchFamily="34" charset="0"/>
              <a:buChar char="•"/>
            </a:pPr>
            <a:r>
              <a:rPr lang="en-US" dirty="0">
                <a:solidFill>
                  <a:srgbClr val="002060"/>
                </a:solidFill>
              </a:rPr>
              <a:t>Will the increasing cost of energy effect the transport habits of those in cities?</a:t>
            </a:r>
          </a:p>
          <a:p>
            <a:pPr marL="285750" indent="-285750">
              <a:spcBef>
                <a:spcPts val="600"/>
              </a:spcBef>
              <a:spcAft>
                <a:spcPts val="600"/>
              </a:spcAft>
              <a:buFont typeface="Arial" panose="020B0604020202020204" pitchFamily="34" charset="0"/>
              <a:buChar char="•"/>
            </a:pPr>
            <a:r>
              <a:rPr lang="en-US" dirty="0">
                <a:solidFill>
                  <a:srgbClr val="002060"/>
                </a:solidFill>
              </a:rPr>
              <a:t>Will individuals living outside of cities be affected more by the rising cost of gas without alternative transport options being readily available?</a:t>
            </a:r>
          </a:p>
        </p:txBody>
      </p:sp>
      <p:pic>
        <p:nvPicPr>
          <p:cNvPr id="15" name="Picture 14" descr="A map of england with blue and green colors&#10;&#10;Description automatically generated">
            <a:extLst>
              <a:ext uri="{FF2B5EF4-FFF2-40B4-BE49-F238E27FC236}">
                <a16:creationId xmlns:a16="http://schemas.microsoft.com/office/drawing/2014/main" id="{05981539-5130-E5A5-55D9-9E672C727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767" y="1896300"/>
            <a:ext cx="3074349" cy="3586335"/>
          </a:xfrm>
          <a:prstGeom prst="rect">
            <a:avLst/>
          </a:prstGeom>
        </p:spPr>
      </p:pic>
    </p:spTree>
    <p:extLst>
      <p:ext uri="{BB962C8B-B14F-4D97-AF65-F5344CB8AC3E}">
        <p14:creationId xmlns:p14="http://schemas.microsoft.com/office/powerpoint/2010/main" val="2511595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Working from home</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6</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6</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18165"/>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6</a:t>
            </a:fld>
            <a:endParaRPr lang="en-US">
              <a:solidFill>
                <a:schemeClr val="bg1"/>
              </a:solidFill>
            </a:endParaRPr>
          </a:p>
        </p:txBody>
      </p:sp>
      <p:pic>
        <p:nvPicPr>
          <p:cNvPr id="4" name="Picture 3" descr="A map of england with numbers and a white background&#10;&#10;Description automatically generated">
            <a:extLst>
              <a:ext uri="{FF2B5EF4-FFF2-40B4-BE49-F238E27FC236}">
                <a16:creationId xmlns:a16="http://schemas.microsoft.com/office/drawing/2014/main" id="{F37EFE55-4EBD-ADAD-15B2-AFC3F06A3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218" y="950519"/>
            <a:ext cx="2655581" cy="3217611"/>
          </a:xfrm>
          <a:prstGeom prst="rect">
            <a:avLst/>
          </a:prstGeom>
        </p:spPr>
      </p:pic>
      <p:pic>
        <p:nvPicPr>
          <p:cNvPr id="7" name="Picture 6" descr="A graph of a number of people&#10;&#10;Description automatically generated with medium confidence">
            <a:extLst>
              <a:ext uri="{FF2B5EF4-FFF2-40B4-BE49-F238E27FC236}">
                <a16:creationId xmlns:a16="http://schemas.microsoft.com/office/drawing/2014/main" id="{42004651-E87B-3C53-A0B9-C24B423D8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635" y="4070568"/>
            <a:ext cx="3827165" cy="2124317"/>
          </a:xfrm>
          <a:prstGeom prst="rect">
            <a:avLst/>
          </a:prstGeom>
        </p:spPr>
      </p:pic>
      <p:sp>
        <p:nvSpPr>
          <p:cNvPr id="8" name="TextBox 7">
            <a:extLst>
              <a:ext uri="{FF2B5EF4-FFF2-40B4-BE49-F238E27FC236}">
                <a16:creationId xmlns:a16="http://schemas.microsoft.com/office/drawing/2014/main" id="{AE767699-2D74-6014-9BC7-02EA5046A2D9}"/>
              </a:ext>
            </a:extLst>
          </p:cNvPr>
          <p:cNvSpPr txBox="1"/>
          <p:nvPr/>
        </p:nvSpPr>
        <p:spPr>
          <a:xfrm>
            <a:off x="267761" y="1977471"/>
            <a:ext cx="6834308" cy="369331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a:spcBef>
                <a:spcPts val="600"/>
              </a:spcBef>
              <a:spcAft>
                <a:spcPts val="600"/>
              </a:spcAft>
            </a:pPr>
            <a:r>
              <a:rPr lang="en-US" dirty="0">
                <a:solidFill>
                  <a:srgbClr val="002060"/>
                </a:solidFill>
              </a:rPr>
              <a:t>Finally, when considering possible changes in individuals transport habits, we must also consider how the way that we work has changed dramatically since the Covid-19 pandemic. Namely, the increase in the number of workers working either only from home, or hybrid working. As discussed in the previous slide, those outside of cities are more susceptible to the rising price of energy due to a lack of alternative transport options. However, as seen in the following visualizations, the rate at which workers work from home does vary by location, with the highest rates evidently in the south of England, in the surroundings of London. Furthermore, from the second figure, we see that those on lower incomes are also more likely to be required to travel to work each day. Making them more susceptible to the increased cost of transportation.</a:t>
            </a:r>
          </a:p>
        </p:txBody>
      </p:sp>
    </p:spTree>
    <p:extLst>
      <p:ext uri="{BB962C8B-B14F-4D97-AF65-F5344CB8AC3E}">
        <p14:creationId xmlns:p14="http://schemas.microsoft.com/office/powerpoint/2010/main" val="1902067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17E1A-C248-4185-38FB-A181ED6BA9ED}"/>
              </a:ext>
            </a:extLst>
          </p:cNvPr>
          <p:cNvSpPr/>
          <p:nvPr/>
        </p:nvSpPr>
        <p:spPr>
          <a:xfrm>
            <a:off x="267761" y="496073"/>
            <a:ext cx="11000671" cy="552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3600" b="1" dirty="0">
                <a:solidFill>
                  <a:schemeClr val="accent1">
                    <a:lumMod val="75000"/>
                  </a:schemeClr>
                </a:solidFill>
                <a:cs typeface="Calibri"/>
              </a:rPr>
              <a:t>Has the increasing price of energy affect commuters’ transport habits?</a:t>
            </a:r>
          </a:p>
        </p:txBody>
      </p:sp>
      <p:sp>
        <p:nvSpPr>
          <p:cNvPr id="5" name="TextBox 4">
            <a:extLst>
              <a:ext uri="{FF2B5EF4-FFF2-40B4-BE49-F238E27FC236}">
                <a16:creationId xmlns:a16="http://schemas.microsoft.com/office/drawing/2014/main" id="{FAEFDB18-0228-68C7-601B-5D260324C65B}"/>
              </a:ext>
            </a:extLst>
          </p:cNvPr>
          <p:cNvSpPr txBox="1"/>
          <p:nvPr/>
        </p:nvSpPr>
        <p:spPr>
          <a:xfrm>
            <a:off x="267762" y="1399318"/>
            <a:ext cx="6096000" cy="461665"/>
          </a:xfrm>
          <a:prstGeom prst="rect">
            <a:avLst/>
          </a:prstGeom>
          <a:noFill/>
        </p:spPr>
        <p:txBody>
          <a:bodyPr wrap="square">
            <a:spAutoFit/>
          </a:bodyPr>
          <a:lstStyle/>
          <a:p>
            <a:r>
              <a:rPr lang="en-GB" sz="2400" b="1" dirty="0">
                <a:solidFill>
                  <a:schemeClr val="accent1"/>
                </a:solidFill>
                <a:cs typeface="Calibri"/>
              </a:rPr>
              <a:t>Limitations &amp; future work</a:t>
            </a:r>
          </a:p>
        </p:txBody>
      </p:sp>
      <p:sp>
        <p:nvSpPr>
          <p:cNvPr id="9" name="Slide Number Placeholder 8">
            <a:extLst>
              <a:ext uri="{FF2B5EF4-FFF2-40B4-BE49-F238E27FC236}">
                <a16:creationId xmlns:a16="http://schemas.microsoft.com/office/drawing/2014/main" id="{827DD16B-4FFE-4C81-EE58-C1C28C7CD7B0}"/>
              </a:ext>
            </a:extLst>
          </p:cNvPr>
          <p:cNvSpPr>
            <a:spLocks noGrp="1"/>
          </p:cNvSpPr>
          <p:nvPr>
            <p:ph type="sldNum" sz="quarter" idx="12"/>
          </p:nvPr>
        </p:nvSpPr>
        <p:spPr/>
        <p:txBody>
          <a:bodyPr/>
          <a:lstStyle/>
          <a:p>
            <a:fld id="{B40F6008-2E59-B649-B193-1DAD0B033AC3}" type="slidenum">
              <a:rPr lang="en-US" smtClean="0"/>
              <a:t>7</a:t>
            </a:fld>
            <a:endParaRPr lang="en-US"/>
          </a:p>
        </p:txBody>
      </p:sp>
      <p:sp>
        <p:nvSpPr>
          <p:cNvPr id="11" name="Slide Number Placeholder 16">
            <a:extLst>
              <a:ext uri="{FF2B5EF4-FFF2-40B4-BE49-F238E27FC236}">
                <a16:creationId xmlns:a16="http://schemas.microsoft.com/office/drawing/2014/main" id="{45E3138E-03CE-03FA-2586-A4826C9B6D0F}"/>
              </a:ext>
            </a:extLst>
          </p:cNvPr>
          <p:cNvSpPr txBox="1">
            <a:spLocks/>
          </p:cNvSpPr>
          <p:nvPr/>
        </p:nvSpPr>
        <p:spPr>
          <a:xfrm>
            <a:off x="9246141" y="6371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7</a:t>
            </a:fld>
            <a:endParaRPr lang="en-US">
              <a:solidFill>
                <a:schemeClr val="bg1"/>
              </a:solidFill>
            </a:endParaRPr>
          </a:p>
        </p:txBody>
      </p:sp>
      <p:sp>
        <p:nvSpPr>
          <p:cNvPr id="12" name="Rectangle 11">
            <a:extLst>
              <a:ext uri="{FF2B5EF4-FFF2-40B4-BE49-F238E27FC236}">
                <a16:creationId xmlns:a16="http://schemas.microsoft.com/office/drawing/2014/main" id="{AB3F5276-C033-2CF6-2347-54538D1B171E}"/>
              </a:ext>
            </a:extLst>
          </p:cNvPr>
          <p:cNvSpPr/>
          <p:nvPr/>
        </p:nvSpPr>
        <p:spPr>
          <a:xfrm>
            <a:off x="0" y="6218165"/>
            <a:ext cx="12192000" cy="6398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Data Science for Policy – September 2023</a:t>
            </a:r>
          </a:p>
        </p:txBody>
      </p:sp>
      <p:sp>
        <p:nvSpPr>
          <p:cNvPr id="13" name="Slide Number Placeholder 16">
            <a:extLst>
              <a:ext uri="{FF2B5EF4-FFF2-40B4-BE49-F238E27FC236}">
                <a16:creationId xmlns:a16="http://schemas.microsoft.com/office/drawing/2014/main" id="{76BD7A44-DBBE-6556-1BE8-935870F70855}"/>
              </a:ext>
            </a:extLst>
          </p:cNvPr>
          <p:cNvSpPr txBox="1">
            <a:spLocks/>
          </p:cNvSpPr>
          <p:nvPr/>
        </p:nvSpPr>
        <p:spPr>
          <a:xfrm>
            <a:off x="9246141" y="635551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0F6008-2E59-B649-B193-1DAD0B033AC3}" type="slidenum">
              <a:rPr lang="en-US" smtClean="0">
                <a:solidFill>
                  <a:schemeClr val="bg1"/>
                </a:solidFill>
              </a:rPr>
              <a:pPr/>
              <a:t>7</a:t>
            </a:fld>
            <a:endParaRPr lang="en-US">
              <a:solidFill>
                <a:schemeClr val="bg1"/>
              </a:solidFill>
            </a:endParaRPr>
          </a:p>
        </p:txBody>
      </p:sp>
      <p:sp>
        <p:nvSpPr>
          <p:cNvPr id="2" name="TextBox 1">
            <a:extLst>
              <a:ext uri="{FF2B5EF4-FFF2-40B4-BE49-F238E27FC236}">
                <a16:creationId xmlns:a16="http://schemas.microsoft.com/office/drawing/2014/main" id="{9CDCB51E-A795-68F5-F10B-84A7755CB43C}"/>
              </a:ext>
            </a:extLst>
          </p:cNvPr>
          <p:cNvSpPr txBox="1"/>
          <p:nvPr/>
        </p:nvSpPr>
        <p:spPr>
          <a:xfrm>
            <a:off x="267761" y="1977471"/>
            <a:ext cx="6834308" cy="403187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pPr marL="285750" indent="-285750">
              <a:spcBef>
                <a:spcPts val="600"/>
              </a:spcBef>
              <a:spcAft>
                <a:spcPts val="600"/>
              </a:spcAft>
              <a:buFont typeface="Arial" panose="020B0604020202020204" pitchFamily="34" charset="0"/>
              <a:buChar char="•"/>
            </a:pPr>
            <a:r>
              <a:rPr lang="en-US" b="1" dirty="0">
                <a:solidFill>
                  <a:srgbClr val="002060"/>
                </a:solidFill>
              </a:rPr>
              <a:t>Availability of data, given additional time I would have aimed to gather more data corresponding to the same time period. This would allow us to gather a more complete picture. For example, the following data:</a:t>
            </a:r>
          </a:p>
          <a:p>
            <a:pPr marL="742950" lvl="1" indent="-285750">
              <a:spcBef>
                <a:spcPts val="600"/>
              </a:spcBef>
              <a:spcAft>
                <a:spcPts val="600"/>
              </a:spcAft>
              <a:buFont typeface="Arial" panose="020B0604020202020204" pitchFamily="34" charset="0"/>
              <a:buChar char="•"/>
            </a:pPr>
            <a:r>
              <a:rPr lang="en-US" b="1" dirty="0">
                <a:solidFill>
                  <a:srgbClr val="002060"/>
                </a:solidFill>
              </a:rPr>
              <a:t>Price of different travel methods</a:t>
            </a:r>
          </a:p>
          <a:p>
            <a:pPr marL="742950" lvl="1" indent="-285750">
              <a:spcBef>
                <a:spcPts val="600"/>
              </a:spcBef>
              <a:spcAft>
                <a:spcPts val="600"/>
              </a:spcAft>
              <a:buFont typeface="Arial" panose="020B0604020202020204" pitchFamily="34" charset="0"/>
              <a:buChar char="•"/>
            </a:pPr>
            <a:r>
              <a:rPr lang="en-US" b="1" dirty="0">
                <a:solidFill>
                  <a:srgbClr val="002060"/>
                </a:solidFill>
              </a:rPr>
              <a:t>Availability of public transport</a:t>
            </a:r>
          </a:p>
          <a:p>
            <a:pPr marL="285750" indent="-285750">
              <a:spcBef>
                <a:spcPts val="600"/>
              </a:spcBef>
              <a:spcAft>
                <a:spcPts val="600"/>
              </a:spcAft>
              <a:buFont typeface="Arial" panose="020B0604020202020204" pitchFamily="34" charset="0"/>
              <a:buChar char="•"/>
            </a:pPr>
            <a:r>
              <a:rPr lang="en-US" b="1" dirty="0">
                <a:solidFill>
                  <a:srgbClr val="002060"/>
                </a:solidFill>
              </a:rPr>
              <a:t>With additional datasets, ideally with a spatial element, I would have liked to explore using machine learning models to cluster the local authorities to try and identify which areas would be affected similarly to the increasing price of energy.</a:t>
            </a:r>
          </a:p>
          <a:p>
            <a:pPr marL="285750" indent="-285750">
              <a:spcBef>
                <a:spcPts val="600"/>
              </a:spcBef>
              <a:spcAft>
                <a:spcPts val="600"/>
              </a:spcAft>
              <a:buFont typeface="Arial" panose="020B0604020202020204" pitchFamily="34" charset="0"/>
              <a:buChar char="•"/>
            </a:pPr>
            <a:r>
              <a:rPr lang="en-US" b="1" dirty="0">
                <a:solidFill>
                  <a:srgbClr val="002060"/>
                </a:solidFill>
              </a:rPr>
              <a:t>Furthermore, I would also like to explore any potential correlations between the price of energy, transport methods, etc.</a:t>
            </a:r>
          </a:p>
        </p:txBody>
      </p:sp>
      <p:pic>
        <p:nvPicPr>
          <p:cNvPr id="1028" name="Picture 4" descr="Transportation Icon Pack By ppokta Variation 2 | Free SVG">
            <a:extLst>
              <a:ext uri="{FF2B5EF4-FFF2-40B4-BE49-F238E27FC236}">
                <a16:creationId xmlns:a16="http://schemas.microsoft.com/office/drawing/2014/main" id="{8C14B5F7-056C-7E94-1A8D-034CE52E3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989" y="1304091"/>
            <a:ext cx="4425517" cy="442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405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1787</TotalTime>
  <Words>1942</Words>
  <Application>Microsoft Office PowerPoint</Application>
  <PresentationFormat>Widescreen</PresentationFormat>
  <Paragraphs>73</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Helvetica Neue</vt:lpstr>
      <vt:lpstr>Office Theme</vt:lpstr>
      <vt:lpstr>Data Science for Policy Independent analysis     Data Science Campus Graduate Programme  September 2023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Policy Independent analysis     Data Science Campus Graduate Programme  September 2023 </dc:title>
  <dc:creator>Jac Williams</dc:creator>
  <cp:lastModifiedBy>Jac Williams</cp:lastModifiedBy>
  <cp:revision>1</cp:revision>
  <dcterms:created xsi:type="dcterms:W3CDTF">2023-09-06T07:24:46Z</dcterms:created>
  <dcterms:modified xsi:type="dcterms:W3CDTF">2023-09-07T13:12:18Z</dcterms:modified>
</cp:coreProperties>
</file>